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notesMasterIdLst>
    <p:notesMasterId r:id="rId49"/>
  </p:notesMasterIdLst>
  <p:sldIdLst>
    <p:sldId id="264" r:id="rId2"/>
    <p:sldId id="478" r:id="rId3"/>
    <p:sldId id="306" r:id="rId4"/>
    <p:sldId id="314" r:id="rId5"/>
    <p:sldId id="279" r:id="rId6"/>
    <p:sldId id="294" r:id="rId7"/>
    <p:sldId id="282" r:id="rId8"/>
    <p:sldId id="295" r:id="rId9"/>
    <p:sldId id="283" r:id="rId10"/>
    <p:sldId id="292" r:id="rId11"/>
    <p:sldId id="293" r:id="rId12"/>
    <p:sldId id="479" r:id="rId13"/>
    <p:sldId id="347" r:id="rId14"/>
    <p:sldId id="383" r:id="rId15"/>
    <p:sldId id="384" r:id="rId16"/>
    <p:sldId id="361" r:id="rId17"/>
    <p:sldId id="362" r:id="rId18"/>
    <p:sldId id="348" r:id="rId19"/>
    <p:sldId id="382" r:id="rId20"/>
    <p:sldId id="389" r:id="rId21"/>
    <p:sldId id="385" r:id="rId22"/>
    <p:sldId id="390" r:id="rId23"/>
    <p:sldId id="398" r:id="rId24"/>
    <p:sldId id="391" r:id="rId25"/>
    <p:sldId id="392" r:id="rId26"/>
    <p:sldId id="394" r:id="rId27"/>
    <p:sldId id="513" r:id="rId28"/>
    <p:sldId id="515" r:id="rId29"/>
    <p:sldId id="516" r:id="rId30"/>
    <p:sldId id="517" r:id="rId31"/>
    <p:sldId id="504" r:id="rId32"/>
    <p:sldId id="505" r:id="rId33"/>
    <p:sldId id="506" r:id="rId34"/>
    <p:sldId id="265" r:id="rId35"/>
    <p:sldId id="267" r:id="rId36"/>
    <p:sldId id="268" r:id="rId37"/>
    <p:sldId id="388" r:id="rId38"/>
    <p:sldId id="270" r:id="rId39"/>
    <p:sldId id="451" r:id="rId40"/>
    <p:sldId id="271" r:id="rId41"/>
    <p:sldId id="272" r:id="rId42"/>
    <p:sldId id="507" r:id="rId43"/>
    <p:sldId id="503" r:id="rId44"/>
    <p:sldId id="510" r:id="rId45"/>
    <p:sldId id="511" r:id="rId46"/>
    <p:sldId id="509" r:id="rId47"/>
    <p:sldId id="51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87"/>
  </p:normalViewPr>
  <p:slideViewPr>
    <p:cSldViewPr snapToGrid="0" snapToObjects="1" showGuides="1">
      <p:cViewPr>
        <p:scale>
          <a:sx n="94" d="100"/>
          <a:sy n="94" d="100"/>
        </p:scale>
        <p:origin x="64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5" Type="http://schemas.openxmlformats.org/officeDocument/2006/relationships/image" Target="../media/image93.png"/><Relationship Id="rId6" Type="http://schemas.openxmlformats.org/officeDocument/2006/relationships/image" Target="../media/image330.png"/><Relationship Id="rId7" Type="http://schemas.openxmlformats.org/officeDocument/2006/relationships/image" Target="../media/image34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Perceptron </a:t>
            </a:r>
            <a:r>
              <a:rPr lang="en-US" dirty="0"/>
              <a:t>and Back 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 beyond logistic regression?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</p:spPr>
            <p:txBody>
              <a:bodyPr/>
              <a:lstStyle/>
              <a:p>
                <a:pPr marL="523875" indent="-512763"/>
                <a:r>
                  <a:rPr lang="en-US" sz="2400" b="1" dirty="0"/>
                  <a:t>Question: </a:t>
                </a:r>
                <a:r>
                  <a:rPr lang="en-US" sz="2400" dirty="0"/>
                  <a:t>Can you guess the equation that defines the decision boundary below?</a:t>
                </a:r>
              </a:p>
              <a:p>
                <a:pPr marL="523875" indent="-512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−0.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 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𝐿𝑎𝑡𝑖𝑡𝑢𝑑𝑒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=0.8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𝐿𝑜𝑛</m:t>
                      </m:r>
                    </m:oMath>
                  </m:oMathPara>
                </a14:m>
                <a:endParaRPr lang="en-US" sz="2400" b="0" dirty="0"/>
              </a:p>
              <a:p>
                <a:pPr marL="523875" indent="-512763"/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82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732" y="2569604"/>
            <a:ext cx="5938146" cy="36324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081346" y="3612995"/>
            <a:ext cx="4148254" cy="176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 How about these?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314" y="2110369"/>
            <a:ext cx="7835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365" y="2040364"/>
            <a:ext cx="7874000" cy="393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Or these?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0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111143"/>
          </a:xfrm>
        </p:spPr>
        <p:txBody>
          <a:bodyPr/>
          <a:lstStyle/>
          <a:p>
            <a:pPr marL="9525" indent="1588"/>
            <a:r>
              <a:rPr lang="en-US" sz="2400" dirty="0"/>
              <a:t>Notice that in all of the datasets the classes are still well-separated in the feature </a:t>
            </a:r>
            <a:r>
              <a:rPr lang="en-US" sz="2000" dirty="0"/>
              <a:t>space</a:t>
            </a:r>
            <a:r>
              <a:rPr lang="en-US" sz="2400" dirty="0"/>
              <a:t>, but </a:t>
            </a:r>
            <a:r>
              <a:rPr lang="en-US" sz="2400" b="1" i="1" dirty="0"/>
              <a:t>the decision boundaries cannot easily be described by single equations</a:t>
            </a:r>
            <a:r>
              <a:rPr lang="en-US" sz="2400" dirty="0"/>
              <a:t>: </a:t>
            </a:r>
          </a:p>
          <a:p>
            <a:pPr marL="523875" indent="-512763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95" y="2459544"/>
            <a:ext cx="3994657" cy="39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7" y="983807"/>
            <a:ext cx="9138485" cy="384467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66B781-2025-0A45-8A51-B8E5C279C9B2}"/>
              </a:ext>
            </a:extLst>
          </p:cNvPr>
          <p:cNvSpPr txBox="1"/>
          <p:nvPr/>
        </p:nvSpPr>
        <p:spPr>
          <a:xfrm>
            <a:off x="2986167" y="4950863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="" xmlns:a16="http://schemas.microsoft.com/office/drawing/2014/main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1695143"/>
            <a:ext cx="6172198" cy="4114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6" y="1389225"/>
            <a:ext cx="6172198" cy="4114800"/>
          </a:xfrm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="" xmlns:a16="http://schemas.microsoft.com/office/drawing/2014/main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="" xmlns:a16="http://schemas.microsoft.com/office/drawing/2014/main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="" xmlns:a16="http://schemas.microsoft.com/office/drawing/2014/main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="" xmlns:a16="http://schemas.microsoft.com/office/drawing/2014/main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="" xmlns:a16="http://schemas.microsoft.com/office/drawing/2014/main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="" xmlns:a16="http://schemas.microsoft.com/office/drawing/2014/main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="" xmlns:a16="http://schemas.microsoft.com/office/drawing/2014/main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="" xmlns:a16="http://schemas.microsoft.com/office/drawing/2014/main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="" xmlns:a16="http://schemas.microsoft.com/office/drawing/2014/main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="" xmlns:a16="http://schemas.microsoft.com/office/drawing/2014/main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="" xmlns:a16="http://schemas.microsoft.com/office/drawing/2014/main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="" xmlns:a16="http://schemas.microsoft.com/office/drawing/2014/main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="" xmlns:a16="http://schemas.microsoft.com/office/drawing/2014/main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="" xmlns:a16="http://schemas.microsoft.com/office/drawing/2014/main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="" xmlns:a16="http://schemas.microsoft.com/office/drawing/2014/main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="" xmlns:a16="http://schemas.microsoft.com/office/drawing/2014/main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="" xmlns:a16="http://schemas.microsoft.com/office/drawing/2014/main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="" xmlns:a16="http://schemas.microsoft.com/office/drawing/2014/main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="" xmlns:a16="http://schemas.microsoft.com/office/drawing/2014/main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combinations of neurons to make interesting functions. </a:t>
            </a:r>
          </a:p>
          <a:p>
            <a:r>
              <a:rPr lang="en-US" dirty="0"/>
              <a:t>No learning, just combine them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C9D1712-3D8B-3D47-B4D9-0B14B8A4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1344866"/>
            <a:ext cx="11137983" cy="46786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74165" y="4043683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9715743-AB69-164D-A9CB-2989FBEC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16000"/>
            <a:ext cx="114808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shape and position</a:t>
            </a:r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C7CFDB-F881-9F42-A85F-F5A89062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009650"/>
            <a:ext cx="11531600" cy="4838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=""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6" y="3203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Combining layers allows us to model increasingly complex functions.</a:t>
            </a:r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3BE3D9A-B602-1B44-9332-FC5EC878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03300"/>
            <a:ext cx="11544300" cy="4851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20B3DBAE-3384-B242-9952-444405D095CF}"/>
              </a:ext>
            </a:extLst>
          </p:cNvPr>
          <p:cNvSpPr/>
          <p:nvPr/>
        </p:nvSpPr>
        <p:spPr>
          <a:xfrm>
            <a:off x="5174164" y="3530727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single neuron can be a logistic regression unit. We will soon see other choices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is a combination of logistic regression (or other types) units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can approximate non-linear functions</a:t>
            </a:r>
          </a:p>
          <a:p>
            <a:pPr marL="12700"/>
            <a:r>
              <a:rPr lang="en-US" b="1" dirty="0" smtClean="0"/>
              <a:t>Next: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How many neurons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What ”other choices” </a:t>
            </a:r>
          </a:p>
          <a:p>
            <a:pPr marL="12700"/>
            <a:r>
              <a:rPr lang="en-US" b="1" dirty="0" smtClean="0"/>
              <a:t>And beyond: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How do we estimate weights and biases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 Regularize </a:t>
            </a:r>
            <a:r>
              <a:rPr lang="en-US" smtClean="0"/>
              <a:t>Neural Networks</a:t>
            </a:r>
            <a:endParaRPr lang="en-US" dirty="0"/>
          </a:p>
          <a:p>
            <a:pPr marL="1039813" indent="-1588"/>
            <a:r>
              <a:rPr lang="en-US" dirty="0" smtClean="0"/>
              <a:t>	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23858</TotalTime>
  <Words>1773</Words>
  <Application>Microsoft Macintosh PowerPoint</Application>
  <PresentationFormat>Widescreen</PresentationFormat>
  <Paragraphs>408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Cambria Math</vt:lpstr>
      <vt:lpstr>Karla</vt:lpstr>
      <vt:lpstr>Mangal</vt:lpstr>
      <vt:lpstr>Arial</vt:lpstr>
      <vt:lpstr>GEC_template</vt:lpstr>
      <vt:lpstr>Perceptron and Back Propagation</vt:lpstr>
      <vt:lpstr>Outline</vt:lpstr>
      <vt:lpstr>Watch this!</vt:lpstr>
      <vt:lpstr>Artificial Neural Networks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Why go beyond logistic regression? </vt:lpstr>
      <vt:lpstr>Geometry of Data</vt:lpstr>
      <vt:lpstr>Geometry of Data</vt:lpstr>
      <vt:lpstr>Geometry of Data</vt:lpstr>
      <vt:lpstr>Need for Non-Linearity</vt:lpstr>
      <vt:lpstr>Neural Networks to The Rescue</vt:lpstr>
      <vt:lpstr>Representation Matters</vt:lpstr>
      <vt:lpstr>Logistic Regression Revisited</vt:lpstr>
      <vt:lpstr>Build our first ANN</vt:lpstr>
      <vt:lpstr>Build our first ANN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300</cp:revision>
  <dcterms:created xsi:type="dcterms:W3CDTF">2018-07-15T23:20:29Z</dcterms:created>
  <dcterms:modified xsi:type="dcterms:W3CDTF">2019-11-03T14:17:48Z</dcterms:modified>
</cp:coreProperties>
</file>